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4" r:id="rId7"/>
    <p:sldMasterId id="2147483678" r:id="rId8"/>
    <p:sldMasterId id="2147483680" r:id="rId9"/>
    <p:sldMasterId id="2147483682" r:id="rId10"/>
    <p:sldMasterId id="2147483684" r:id="rId11"/>
    <p:sldMasterId id="2147483686" r:id="rId12"/>
    <p:sldMasterId id="2147483688" r:id="rId13"/>
    <p:sldMasterId id="2147483690" r:id="rId14"/>
    <p:sldMasterId id="2147483692" r:id="rId15"/>
    <p:sldMasterId id="2147483694" r:id="rId16"/>
    <p:sldMasterId id="2147483696" r:id="rId17"/>
    <p:sldMasterId id="2147483698" r:id="rId18"/>
    <p:sldMasterId id="2147483700" r:id="rId19"/>
    <p:sldMasterId id="2147483702" r:id="rId20"/>
    <p:sldMasterId id="2147483704" r:id="rId21"/>
    <p:sldMasterId id="2147483706" r:id="rId22"/>
    <p:sldMasterId id="2147483708" r:id="rId23"/>
    <p:sldMasterId id="2147483710" r:id="rId24"/>
    <p:sldMasterId id="2147483714" r:id="rId25"/>
    <p:sldMasterId id="2147483716" r:id="rId26"/>
  </p:sldMasterIdLst>
  <p:notesMasterIdLst>
    <p:notesMasterId r:id="rId59"/>
  </p:notesMasterIdLst>
  <p:sldIdLst>
    <p:sldId id="259" r:id="rId27"/>
    <p:sldId id="260" r:id="rId28"/>
    <p:sldId id="261" r:id="rId29"/>
    <p:sldId id="262" r:id="rId30"/>
    <p:sldId id="263" r:id="rId31"/>
    <p:sldId id="264" r:id="rId32"/>
    <p:sldId id="266" r:id="rId33"/>
    <p:sldId id="291" r:id="rId34"/>
    <p:sldId id="268" r:id="rId35"/>
    <p:sldId id="269" r:id="rId36"/>
    <p:sldId id="270" r:id="rId37"/>
    <p:sldId id="271" r:id="rId38"/>
    <p:sldId id="272" r:id="rId39"/>
    <p:sldId id="290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92" r:id="rId54"/>
    <p:sldId id="286" r:id="rId55"/>
    <p:sldId id="293" r:id="rId56"/>
    <p:sldId id="287" r:id="rId57"/>
    <p:sldId id="28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3C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6" autoAdjust="0"/>
    <p:restoredTop sz="77836" autoAdjust="0"/>
  </p:normalViewPr>
  <p:slideViewPr>
    <p:cSldViewPr snapToGrid="0">
      <p:cViewPr varScale="1">
        <p:scale>
          <a:sx n="56" d="100"/>
          <a:sy n="56" d="100"/>
        </p:scale>
        <p:origin x="72" y="134"/>
      </p:cViewPr>
      <p:guideLst/>
    </p:cSldViewPr>
  </p:slideViewPr>
  <p:outlineViewPr>
    <p:cViewPr>
      <p:scale>
        <a:sx n="33" d="100"/>
        <a:sy n="33" d="100"/>
      </p:scale>
      <p:origin x="0" y="-2627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67"/>
    </p:cViewPr>
  </p:sorterViewPr>
  <p:notesViewPr>
    <p:cSldViewPr snapToGrid="0" showGuides="1">
      <p:cViewPr varScale="1">
        <p:scale>
          <a:sx n="59" d="100"/>
          <a:sy n="59" d="100"/>
        </p:scale>
        <p:origin x="1488" y="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F7D9-1863-45D5-A641-38E927EB28C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0200-B409-45A8-B495-E865DFBC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96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E5DC55-FC87-44E0-A899-A678FB4DE0B6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Start</a:t>
            </a:r>
            <a:r>
              <a:rPr lang="en-US" altLang="en-US" baseline="0" dirty="0"/>
              <a:t> with the </a:t>
            </a:r>
            <a:r>
              <a:rPr lang="en-US" altLang="en-US" baseline="0" dirty="0" smtClean="0"/>
              <a:t>animals </a:t>
            </a:r>
            <a:r>
              <a:rPr lang="en-US" altLang="en-US" baseline="0" dirty="0"/>
              <a:t>and work to the walls.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01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Cage density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D7DCD0-D5E6-49EE-AA6C-834BED21A234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B67A85-DF38-4070-81FD-85EDA49C4C5A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What are things to</a:t>
            </a:r>
            <a:r>
              <a:rPr lang="en-US" altLang="en-US" baseline="0" dirty="0"/>
              <a:t> note in these pictures?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What should the microenvironment include?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8225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D7DCD0-D5E6-49EE-AA6C-834BED21A234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2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What do you think you</a:t>
            </a:r>
            <a:r>
              <a:rPr lang="en-US" altLang="en-US" baseline="0" dirty="0"/>
              <a:t> should check about a colony room or cage wash area.  </a:t>
            </a:r>
            <a:endParaRPr lang="en-US" altLang="en-US" dirty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83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Activity log completed?</a:t>
            </a:r>
          </a:p>
          <a:p>
            <a:r>
              <a:rPr lang="en-US" dirty="0"/>
              <a:t>What is the Temp/Humidity?</a:t>
            </a:r>
          </a:p>
          <a:p>
            <a:r>
              <a:rPr lang="en-US" dirty="0"/>
              <a:t>Is</a:t>
            </a:r>
            <a:r>
              <a:rPr lang="en-US" baseline="0" dirty="0"/>
              <a:t> the air flowing? </a:t>
            </a:r>
          </a:p>
          <a:p>
            <a:r>
              <a:rPr lang="en-US" baseline="0" dirty="0"/>
              <a:t>Does it small okay?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97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Guide</a:t>
            </a:r>
            <a:r>
              <a:rPr lang="en-US" baseline="0" dirty="0"/>
              <a:t> </a:t>
            </a:r>
            <a:endParaRPr lang="en-US" baseline="0" dirty="0" smtClean="0"/>
          </a:p>
          <a:p>
            <a:r>
              <a:rPr lang="en-US" baseline="0" dirty="0" smtClean="0"/>
              <a:t>Cleanliness of room</a:t>
            </a:r>
          </a:p>
          <a:p>
            <a:r>
              <a:rPr lang="en-US" baseline="0" dirty="0" smtClean="0"/>
              <a:t>Filter maintenance</a:t>
            </a:r>
          </a:p>
          <a:p>
            <a:r>
              <a:rPr lang="en-US" baseline="0" dirty="0" smtClean="0"/>
              <a:t>Temp/Humidity</a:t>
            </a:r>
          </a:p>
          <a:p>
            <a:r>
              <a:rPr lang="en-US" baseline="0" dirty="0" smtClean="0"/>
              <a:t>Water Temperature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13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0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From Animal welfare regulations § 2.31 –</a:t>
            </a:r>
          </a:p>
          <a:p>
            <a:endParaRPr lang="en-US" dirty="0" smtClean="0"/>
          </a:p>
          <a:p>
            <a:r>
              <a:rPr lang="en-US" dirty="0" smtClean="0"/>
              <a:t>If program or facility deficiencies are noted, the reports must contain a reasonable and specific plan and schedule with dates for correcting each deficiency.  Not</a:t>
            </a:r>
            <a:r>
              <a:rPr lang="en-US" baseline="0" dirty="0" smtClean="0"/>
              <a:t> correcting a significant deficiency in the accordance to the plan is reportable to the USDA.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USDA regulated facilities: Any failure to adhere to the plan and schedule that results in a significant deficiency remaining uncorrected shall be reported in writing within 15 business days by the IACUC through the Institutional Official, to APHIS and any federal agency funding that activity.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03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4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“What” (in the “What, Why What” format) is addressed in the Inspection findings.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the participants what kind of information should be included in the inspection finding.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“Why and What” (in the “What, Why What” format) is addressed in the corrective action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07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Pass out Objective 4 local facility inspection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55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Facilitator</a:t>
            </a:r>
            <a:r>
              <a:rPr lang="en-US" baseline="0" dirty="0" smtClean="0"/>
              <a:t> may divide the participants into subgroups, each assigned with a category (Address, Evaluate, Facilitate, Results Impact)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46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r>
              <a:rPr lang="en-US" baseline="0" dirty="0" smtClean="0"/>
              <a:t> can make a list of items pertaining to their category. They can write it on a white board and present it to the group or just read the list out-loud during a “Share”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Animal Welfare is</a:t>
            </a:r>
            <a:r>
              <a:rPr lang="en-US" baseline="0" dirty="0" smtClean="0"/>
              <a:t> a common theme in each category, which is the root of the regulations requiring facility inspections.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9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Hand out the Facility Inspection</a:t>
            </a:r>
            <a:r>
              <a:rPr lang="en-US" baseline="0" dirty="0" smtClean="0"/>
              <a:t>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PDF download = facilitator</a:t>
            </a:r>
            <a:r>
              <a:rPr lang="en-US" baseline="0" dirty="0" smtClean="0"/>
              <a:t> 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1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This report form can be modified</a:t>
            </a:r>
            <a:r>
              <a:rPr lang="en-US" baseline="0" dirty="0" smtClean="0"/>
              <a:t> to better reflect the forms used at a given institution.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85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7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PHS only- The IACUC determine the review process</a:t>
            </a:r>
            <a:r>
              <a:rPr lang="en-US" altLang="en-US" baseline="0" dirty="0"/>
              <a:t> and check your OLAW assurance process</a:t>
            </a:r>
            <a:endParaRPr lang="en-US" altLang="en-US" dirty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3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11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Separate</a:t>
            </a:r>
            <a:r>
              <a:rPr lang="en-US" baseline="0" dirty="0" smtClean="0"/>
              <a:t> participants into groups to discuss the questions. Groups can report out their answers. The facilitator or individual groups can record the answers on a white board.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you being asked to do?</a:t>
            </a:r>
          </a:p>
          <a:p>
            <a:endParaRPr lang="en-US" dirty="0"/>
          </a:p>
          <a:p>
            <a:r>
              <a:rPr lang="en-US" dirty="0"/>
              <a:t>Why are you being asked to do</a:t>
            </a:r>
            <a:r>
              <a:rPr lang="en-US" baseline="0" dirty="0"/>
              <a:t> this?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3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5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1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492A-5AC4-4A2B-8ECD-66A51B214D0C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9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5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6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22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0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CD2C-F49D-4BAF-93F1-B000C10B6AB1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6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CD2C-F49D-4BAF-93F1-B000C10B6AB1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84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19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8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7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6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AAAAAA=="/>
              </a:ext>
            </a:extLst>
          </p:cNvSpPr>
          <p:nvPr>
            <p:ph type="ctrTitle"/>
          </p:nvPr>
        </p:nvSpPr>
        <p:spPr>
          <a:xfrm>
            <a:off x="914400" y="2132330"/>
            <a:ext cx="103632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AAAAAA=="/>
              </a:ext>
            </a:extLst>
          </p:cNvSpPr>
          <p:nvPr>
            <p:ph type="subTitle" idx="1"/>
          </p:nvPr>
        </p:nvSpPr>
        <p:spPr>
          <a:xfrm>
            <a:off x="1828800" y="3881120"/>
            <a:ext cx="85344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AAAAAA=="/>
              </a:ext>
            </a:extLst>
          </p:cNvSpPr>
          <p:nvPr>
            <p:ph type="sldNum" sz="quarter" idx="12"/>
          </p:nvPr>
        </p:nvSpPr>
        <p:spPr>
          <a:xfrm>
            <a:off x="8326968" y="6247130"/>
            <a:ext cx="3255433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BCA3577-39D6-9FC3-9872-CF967B3C6E9A}" type="slidenum">
              <a:rPr lang="en-US" sz="1400" smtClean="0">
                <a:solidFill>
                  <a:srgbClr val="000000"/>
                </a:solidFill>
              </a:rPr>
              <a:pPr algn="r">
                <a:defRPr sz="1400"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AAAAAA=="/>
              </a:ext>
            </a:extLst>
          </p:cNvSpPr>
          <p:nvPr>
            <p:ph type="ftr" sz="quarter" idx="11"/>
          </p:nvPr>
        </p:nvSpPr>
        <p:spPr>
          <a:xfrm>
            <a:off x="4461934" y="6247130"/>
            <a:ext cx="32672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ctr">
              <a:defRPr sz="1400"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kAQ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AAAAAA=="/>
              </a:ext>
            </a:extLst>
          </p:cNvSpPr>
          <p:nvPr>
            <p:ph type="dt" sz="quarter" idx="10"/>
          </p:nvPr>
        </p:nvSpPr>
        <p:spPr>
          <a:xfrm>
            <a:off x="609600" y="6247130"/>
            <a:ext cx="32545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 sz="1400"/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5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0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1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F69D-825D-4484-B133-6C82B245B04A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7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1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6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4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7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7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1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3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3" y="1166649"/>
            <a:ext cx="9185215" cy="2884188"/>
          </a:xfrm>
        </p:spPr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Facility Inspection Module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IACUC Training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9353590" cy="1409685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Janna </a:t>
            </a:r>
            <a:r>
              <a:rPr lang="en-US" sz="4800" dirty="0" err="1">
                <a:solidFill>
                  <a:schemeClr val="tx1"/>
                </a:solidFill>
              </a:rPr>
              <a:t>Barcelo</a:t>
            </a:r>
            <a:r>
              <a:rPr lang="en-US" sz="4800" dirty="0">
                <a:solidFill>
                  <a:schemeClr val="tx1"/>
                </a:solidFill>
              </a:rPr>
              <a:t>, Deborah Holland, Sally Light, </a:t>
            </a:r>
          </a:p>
          <a:p>
            <a:r>
              <a:rPr lang="en-US" sz="4800" dirty="0">
                <a:solidFill>
                  <a:schemeClr val="tx1"/>
                </a:solidFill>
              </a:rPr>
              <a:t>Gregory Reinhard, Obed </a:t>
            </a:r>
            <a:r>
              <a:rPr lang="en-US" sz="4800" dirty="0" err="1">
                <a:solidFill>
                  <a:schemeClr val="tx1"/>
                </a:solidFill>
              </a:rPr>
              <a:t>Rutebuka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5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5" y="833120"/>
            <a:ext cx="8596668" cy="1483360"/>
          </a:xfrm>
        </p:spPr>
        <p:txBody>
          <a:bodyPr anchor="t"/>
          <a:lstStyle/>
          <a:p>
            <a:r>
              <a:rPr lang="en-US" dirty="0">
                <a:solidFill>
                  <a:schemeClr val="accent2"/>
                </a:solidFill>
              </a:rPr>
              <a:t>Objective 2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7335" y="2560320"/>
            <a:ext cx="8596668" cy="144272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Perform an </a:t>
            </a:r>
            <a:r>
              <a:rPr lang="en-US" sz="3600" dirty="0" smtClean="0">
                <a:solidFill>
                  <a:schemeClr val="tx1"/>
                </a:solidFill>
              </a:rPr>
              <a:t>inspection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36238" y="754689"/>
            <a:ext cx="8583122" cy="1320800"/>
          </a:xfrm>
        </p:spPr>
        <p:txBody>
          <a:bodyPr/>
          <a:lstStyle/>
          <a:p>
            <a:r>
              <a:rPr lang="en-US" dirty="0" smtClean="0"/>
              <a:t>Start with the</a:t>
            </a:r>
            <a:r>
              <a:rPr lang="en-US" baseline="0" dirty="0" smtClean="0"/>
              <a:t> animals and work to the walls</a:t>
            </a:r>
            <a:endParaRPr lang="en-US" dirty="0"/>
          </a:p>
        </p:txBody>
      </p:sp>
      <p:sp>
        <p:nvSpPr>
          <p:cNvPr id="23554" name="Rectangle 2" descr="Rectangle"/>
          <p:cNvSpPr>
            <a:spLocks noChangeArrowheads="1"/>
          </p:cNvSpPr>
          <p:nvPr/>
        </p:nvSpPr>
        <p:spPr bwMode="auto">
          <a:xfrm>
            <a:off x="1225319" y="144067"/>
            <a:ext cx="9204960" cy="6569866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5526" y="695321"/>
            <a:ext cx="6580073" cy="56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57200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prstClr val="black"/>
                </a:solidFill>
              </a:rPr>
              <a:t>Start with the A</a:t>
            </a:r>
            <a:r>
              <a:rPr lang="en-US" altLang="en-US" sz="6000" b="1" dirty="0" smtClean="0">
                <a:solidFill>
                  <a:prstClr val="black"/>
                </a:solidFill>
              </a:rPr>
              <a:t>nimals</a:t>
            </a:r>
            <a:endParaRPr lang="en-US" altLang="en-US" sz="6000" b="1" dirty="0">
              <a:solidFill>
                <a:prstClr val="black"/>
              </a:solidFill>
            </a:endParaRPr>
          </a:p>
          <a:p>
            <a:pPr algn="ctr" defTabSz="457200">
              <a:spcBef>
                <a:spcPct val="50000"/>
              </a:spcBef>
              <a:buFontTx/>
              <a:buNone/>
            </a:pPr>
            <a:endParaRPr lang="en-US" altLang="en-US" sz="6000" b="1" dirty="0">
              <a:solidFill>
                <a:prstClr val="black"/>
              </a:solidFill>
            </a:endParaRPr>
          </a:p>
          <a:p>
            <a:pPr algn="ctr" defTabSz="457200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prstClr val="black"/>
                </a:solidFill>
              </a:rPr>
              <a:t>and work to the Walls</a:t>
            </a:r>
          </a:p>
        </p:txBody>
      </p:sp>
      <p:grpSp>
        <p:nvGrpSpPr>
          <p:cNvPr id="4" name="Group 3" descr="rabbit"/>
          <p:cNvGrpSpPr/>
          <p:nvPr/>
        </p:nvGrpSpPr>
        <p:grpSpPr>
          <a:xfrm>
            <a:off x="748331" y="9512"/>
            <a:ext cx="10037017" cy="6857999"/>
            <a:chOff x="8559460" y="-94532"/>
            <a:chExt cx="4241375" cy="3262312"/>
          </a:xfrm>
        </p:grpSpPr>
        <p:graphicFrame>
          <p:nvGraphicFramePr>
            <p:cNvPr id="23555" name="Object 1024" descr="circle of arrows" title="circle of arrows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0647743"/>
                </p:ext>
              </p:extLst>
            </p:nvPr>
          </p:nvGraphicFramePr>
          <p:xfrm>
            <a:off x="8559460" y="-94532"/>
            <a:ext cx="4241375" cy="3262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6" name="Clip" r:id="rId4" imgW="3657991" imgH="3599350" progId="MS_ClipArt_Gallery.2">
                    <p:embed/>
                  </p:oleObj>
                </mc:Choice>
                <mc:Fallback>
                  <p:oleObj name="Clip" r:id="rId4" imgW="3657991" imgH="359935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9460" y="-94532"/>
                          <a:ext cx="4241375" cy="3262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10084859" y="1082095"/>
              <a:ext cx="1405427" cy="1036690"/>
              <a:chOff x="10372990" y="1315633"/>
              <a:chExt cx="1405427" cy="1036690"/>
            </a:xfrm>
          </p:grpSpPr>
          <p:graphicFrame>
            <p:nvGraphicFramePr>
              <p:cNvPr id="23556" name="Object 1025" descr="brick wall" title="brick wall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93525"/>
                  </p:ext>
                </p:extLst>
              </p:nvPr>
            </p:nvGraphicFramePr>
            <p:xfrm>
              <a:off x="10372990" y="1315633"/>
              <a:ext cx="1405427" cy="10366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7" name="Clip" r:id="rId6" imgW="3657302" imgH="2682648" progId="MS_ClipArt_Gallery.2">
                      <p:embed/>
                    </p:oleObj>
                  </mc:Choice>
                  <mc:Fallback>
                    <p:oleObj name="Clip" r:id="rId6" imgW="3657302" imgH="2682648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72990" y="1315633"/>
                            <a:ext cx="1405427" cy="10366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57" name="Object 1026" descr="rabbit" title="rabbit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8781329"/>
                  </p:ext>
                </p:extLst>
              </p:nvPr>
            </p:nvGraphicFramePr>
            <p:xfrm>
              <a:off x="10708258" y="1377705"/>
              <a:ext cx="810247" cy="7849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8" name="Clip" r:id="rId8" imgW="3657600" imgH="2906640" progId="MS_ClipArt_Gallery.2">
                      <p:embed/>
                    </p:oleObj>
                  </mc:Choice>
                  <mc:Fallback>
                    <p:oleObj name="Clip" r:id="rId8" imgW="3657600" imgH="290664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08258" y="1377705"/>
                            <a:ext cx="810247" cy="7849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dent cage" title="rodent c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70507" y="2276193"/>
            <a:ext cx="6010144" cy="4581807"/>
          </a:xfrm>
          <a:prstGeom prst="rect">
            <a:avLst/>
          </a:prstGeom>
        </p:spPr>
      </p:pic>
      <p:sp>
        <p:nvSpPr>
          <p:cNvPr id="54275" name="Content 1"/>
          <p:cNvSpPr>
            <a:spLocks noGrp="1" noChangeArrowheads="1"/>
          </p:cNvSpPr>
          <p:nvPr>
            <p:ph type="body" idx="1"/>
          </p:nvPr>
        </p:nvSpPr>
        <p:spPr>
          <a:xfrm>
            <a:off x="677334" y="2276193"/>
            <a:ext cx="5493173" cy="4459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physical environment immediately surrounding the animal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a cage, pen or stall 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</p:txBody>
      </p:sp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>
          <a:xfrm>
            <a:off x="677334" y="487680"/>
            <a:ext cx="10579946" cy="1442720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Microenvironment </a:t>
            </a:r>
            <a:r>
              <a:rPr lang="en-US" altLang="en-US" sz="4400" dirty="0" smtClean="0">
                <a:solidFill>
                  <a:schemeClr val="accent2"/>
                </a:solidFill>
              </a:rPr>
              <a:t/>
            </a:r>
            <a:br>
              <a:rPr lang="en-US" altLang="en-US" sz="4400" dirty="0" smtClean="0">
                <a:solidFill>
                  <a:schemeClr val="accent2"/>
                </a:solidFill>
              </a:rPr>
            </a:br>
            <a:r>
              <a:rPr lang="en-US" altLang="en-US" sz="4400" dirty="0" smtClean="0">
                <a:solidFill>
                  <a:schemeClr val="accent2"/>
                </a:solidFill>
              </a:rPr>
              <a:t>(</a:t>
            </a:r>
            <a:r>
              <a:rPr lang="en-US" altLang="en-US" sz="4400" dirty="0">
                <a:solidFill>
                  <a:schemeClr val="accent2"/>
                </a:solidFill>
              </a:rPr>
              <a:t>Primary Enclosure)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cages of m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37" y="2948323"/>
            <a:ext cx="6967563" cy="3914885"/>
          </a:xfrm>
          <a:prstGeom prst="rect">
            <a:avLst/>
          </a:prstGeom>
        </p:spPr>
      </p:pic>
      <p:pic>
        <p:nvPicPr>
          <p:cNvPr id="5" name="Picture 1" descr="2 pigs with a red ball"/>
          <p:cNvPicPr>
            <a:picLocks noGrp="1" noChangeAspect="1"/>
          </p:cNvPicPr>
          <p:nvPr>
            <p:ph type="clipArt" sz="half" idx="1"/>
          </p:nvPr>
        </p:nvPicPr>
        <p:blipFill>
          <a:blip r:embed="rId4"/>
          <a:stretch>
            <a:fillRect/>
          </a:stretch>
        </p:blipFill>
        <p:spPr>
          <a:xfrm>
            <a:off x="-1" y="2968643"/>
            <a:ext cx="5224438" cy="3918329"/>
          </a:xfrm>
          <a:prstGeom prst="rect">
            <a:avLst/>
          </a:prstGeom>
        </p:spPr>
      </p:pic>
      <p:sp>
        <p:nvSpPr>
          <p:cNvPr id="56322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10363200" cy="148336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SHOUT OUT</a:t>
            </a:r>
            <a:br>
              <a:rPr lang="en-US" altLang="en-US" sz="4400" dirty="0">
                <a:solidFill>
                  <a:schemeClr val="accent2"/>
                </a:solidFill>
              </a:rPr>
            </a:br>
            <a:r>
              <a:rPr lang="en-US" altLang="en-US" sz="4400" dirty="0" smtClean="0">
                <a:solidFill>
                  <a:schemeClr val="accent2"/>
                </a:solidFill>
              </a:rPr>
              <a:t>Microenvironment</a:t>
            </a:r>
            <a:endParaRPr lang="en-US" altLang="en-US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dent cage" title="rodent c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69012" y="4187756"/>
            <a:ext cx="3502668" cy="2670244"/>
          </a:xfrm>
          <a:prstGeom prst="rect">
            <a:avLst/>
          </a:prstGeom>
        </p:spPr>
      </p:pic>
      <p:sp>
        <p:nvSpPr>
          <p:cNvPr id="54275" name="Content 1"/>
          <p:cNvSpPr>
            <a:spLocks noGrp="1" noChangeArrowheads="1"/>
          </p:cNvSpPr>
          <p:nvPr>
            <p:ph type="body" idx="1"/>
          </p:nvPr>
        </p:nvSpPr>
        <p:spPr>
          <a:xfrm>
            <a:off x="677334" y="1524000"/>
            <a:ext cx="9015306" cy="521208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physical environment immediately surrounding the animal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 cage, pen or stall 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This enclosure should: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Allow for normal physiologic and behavioral needs of the animal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Allow easy access to food and water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Provide adequate ventilation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Allow animal to remain dry and clean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Provide a secure environment free from sharp edges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Be kept in good repair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Include appropriate </a:t>
            </a:r>
            <a:r>
              <a:rPr lang="en-US" altLang="en-US" sz="2400" dirty="0" smtClean="0"/>
              <a:t>environmental </a:t>
            </a:r>
            <a:r>
              <a:rPr lang="en-US" altLang="en-US" sz="2400" dirty="0"/>
              <a:t>e</a:t>
            </a:r>
            <a:r>
              <a:rPr lang="en-US" altLang="en-US" sz="2400" dirty="0" smtClean="0"/>
              <a:t>nrichment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Meet cage density standards</a:t>
            </a:r>
          </a:p>
        </p:txBody>
      </p:sp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>
          <a:xfrm>
            <a:off x="528320" y="650240"/>
            <a:ext cx="10403840" cy="1341120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Microenvironment (Primary Enclosure)</a:t>
            </a:r>
          </a:p>
        </p:txBody>
      </p:sp>
    </p:spTree>
    <p:extLst>
      <p:ext uri="{BB962C8B-B14F-4D97-AF65-F5344CB8AC3E}">
        <p14:creationId xmlns:p14="http://schemas.microsoft.com/office/powerpoint/2010/main" val="42747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ge wash area" title="cage wash ar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19" y="3802728"/>
            <a:ext cx="5563292" cy="3131472"/>
          </a:xfrm>
          <a:prstGeom prst="rect">
            <a:avLst/>
          </a:prstGeom>
        </p:spPr>
      </p:pic>
      <p:pic>
        <p:nvPicPr>
          <p:cNvPr id="4" name="Picture 3" descr="rack of cages" title="rack of c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729" y="0"/>
            <a:ext cx="5639262" cy="3802727"/>
          </a:xfrm>
          <a:prstGeom prst="rect">
            <a:avLst/>
          </a:prstGeom>
        </p:spPr>
      </p:pic>
      <p:sp>
        <p:nvSpPr>
          <p:cNvPr id="48131" name="Content 1"/>
          <p:cNvSpPr>
            <a:spLocks noGrp="1" noChangeArrowheads="1"/>
          </p:cNvSpPr>
          <p:nvPr>
            <p:ph type="body" idx="1"/>
          </p:nvPr>
        </p:nvSpPr>
        <p:spPr>
          <a:xfrm>
            <a:off x="426720" y="1788160"/>
            <a:ext cx="5811520" cy="51409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Physical environment of the room, barn or outdoor habitat of the research animals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Includes: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Construction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Cleanliness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Temperature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Humidity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Ventilation rate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Lighting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Pest c</a:t>
            </a:r>
            <a:r>
              <a:rPr lang="en-US" altLang="en-US" sz="2400" dirty="0" smtClean="0"/>
              <a:t>ontrol</a:t>
            </a:r>
            <a:endParaRPr lang="en-US" altLang="en-US" sz="2400" dirty="0"/>
          </a:p>
        </p:txBody>
      </p:sp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>
          <a:xfrm>
            <a:off x="426720" y="106680"/>
            <a:ext cx="8847282" cy="1417320"/>
          </a:xfrm>
        </p:spPr>
        <p:txBody>
          <a:bodyPr>
            <a:noAutofit/>
          </a:bodyPr>
          <a:lstStyle/>
          <a:p>
            <a:r>
              <a:rPr lang="en-US" altLang="en-US" sz="4400" dirty="0" err="1" smtClean="0">
                <a:solidFill>
                  <a:schemeClr val="accent2"/>
                </a:solidFill>
              </a:rPr>
              <a:t>Macroenvironment</a:t>
            </a:r>
            <a:r>
              <a:rPr lang="en-US" altLang="en-US" sz="4400" dirty="0">
                <a:solidFill>
                  <a:schemeClr val="accent2"/>
                </a:solidFill>
              </a:rPr>
              <a:t/>
            </a:r>
            <a:br>
              <a:rPr lang="en-US" altLang="en-US" sz="4400" dirty="0">
                <a:solidFill>
                  <a:schemeClr val="accent2"/>
                </a:solidFill>
              </a:rPr>
            </a:br>
            <a:r>
              <a:rPr lang="en-US" altLang="en-US" sz="4400" dirty="0">
                <a:solidFill>
                  <a:schemeClr val="accent2"/>
                </a:solidFill>
              </a:rPr>
              <a:t>(Secondary Enclosure)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36320"/>
            <a:ext cx="8596668" cy="1320800"/>
          </a:xfrm>
        </p:spPr>
        <p:txBody>
          <a:bodyPr/>
          <a:lstStyle/>
          <a:p>
            <a:r>
              <a:rPr lang="en-US" dirty="0" smtClean="0"/>
              <a:t>Virtual Walk</a:t>
            </a:r>
            <a:r>
              <a:rPr lang="en-US" baseline="0" dirty="0" smtClean="0"/>
              <a:t> T</a:t>
            </a:r>
            <a:r>
              <a:rPr lang="en-US" dirty="0" smtClean="0"/>
              <a:t>hrough</a:t>
            </a:r>
            <a:endParaRPr lang="en-US" dirty="0"/>
          </a:p>
        </p:txBody>
      </p:sp>
      <p:pic>
        <p:nvPicPr>
          <p:cNvPr id="4" name="Content Placeholder 3" descr="air duct, room thermometer, activity lo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2066" y="-19087"/>
            <a:ext cx="9692640" cy="69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sh facility: mechanic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2119" y="668740"/>
            <a:ext cx="5299881" cy="5299881"/>
          </a:xfrm>
        </p:spPr>
      </p:pic>
      <p:pic>
        <p:nvPicPr>
          <p:cNvPr id="5" name="Picture 4" descr="Fish facility: aquarium rack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828800"/>
            <a:ext cx="6908787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8" y="504966"/>
            <a:ext cx="9075882" cy="121334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Fish </a:t>
            </a:r>
            <a:r>
              <a:rPr lang="en-US" sz="4400" dirty="0">
                <a:solidFill>
                  <a:schemeClr val="accent2"/>
                </a:solidFill>
              </a:rPr>
              <a:t>Facility</a:t>
            </a:r>
          </a:p>
        </p:txBody>
      </p:sp>
    </p:spTree>
    <p:extLst>
      <p:ext uri="{BB962C8B-B14F-4D97-AF65-F5344CB8AC3E}">
        <p14:creationId xmlns:p14="http://schemas.microsoft.com/office/powerpoint/2010/main" val="19082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58509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Objective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024004" cy="3833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Identify deficiencies and categorize them</a:t>
            </a:r>
          </a:p>
        </p:txBody>
      </p:sp>
    </p:spTree>
    <p:extLst>
      <p:ext uri="{BB962C8B-B14F-4D97-AF65-F5344CB8AC3E}">
        <p14:creationId xmlns:p14="http://schemas.microsoft.com/office/powerpoint/2010/main" val="30233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4" y="62549"/>
            <a:ext cx="8527626" cy="77057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Deficiencies -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74" y="644576"/>
            <a:ext cx="9929706" cy="62134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USDA / PHS</a:t>
            </a:r>
            <a:endParaRPr lang="en-US" sz="2600" b="1" dirty="0"/>
          </a:p>
          <a:p>
            <a:r>
              <a:rPr lang="en-US" sz="2400" dirty="0"/>
              <a:t>A significant deficiency is defined as one that, in the judgment of the IACUC or the Institutional Official, is or may be a threat to the health or safety of animals. </a:t>
            </a:r>
            <a:endParaRPr lang="en-US" sz="2400" dirty="0"/>
          </a:p>
          <a:p>
            <a:pPr lvl="1"/>
            <a:r>
              <a:rPr lang="en-US" sz="2200" dirty="0"/>
              <a:t>HVAC</a:t>
            </a:r>
          </a:p>
          <a:p>
            <a:pPr lvl="1"/>
            <a:r>
              <a:rPr lang="en-US" sz="2200" dirty="0" smtClean="0"/>
              <a:t>Electrical </a:t>
            </a:r>
            <a:r>
              <a:rPr lang="en-US" sz="2200" dirty="0"/>
              <a:t>or watering systems</a:t>
            </a:r>
          </a:p>
          <a:p>
            <a:pPr lvl="1"/>
            <a:r>
              <a:rPr lang="en-US" sz="2200" dirty="0" smtClean="0"/>
              <a:t>Failure </a:t>
            </a:r>
            <a:r>
              <a:rPr lang="en-US" sz="2200" dirty="0"/>
              <a:t>of such systems sufficient to affect critical housing and operational areas</a:t>
            </a:r>
          </a:p>
          <a:p>
            <a:pPr lvl="1"/>
            <a:r>
              <a:rPr lang="en-US" sz="2200" dirty="0" smtClean="0"/>
              <a:t>Situations </a:t>
            </a:r>
            <a:r>
              <a:rPr lang="en-US" sz="2200" dirty="0"/>
              <a:t>such as natural disasters that cause injury, death, or severe distress to animals</a:t>
            </a:r>
          </a:p>
          <a:p>
            <a:r>
              <a:rPr lang="en-US" sz="2400" dirty="0"/>
              <a:t>A minor deficiency refers to a problem for which an immediate solution is not necessary to protect life or prevent </a:t>
            </a:r>
            <a:r>
              <a:rPr lang="en-US" sz="2400" dirty="0" smtClean="0"/>
              <a:t>distress. </a:t>
            </a:r>
            <a:endParaRPr lang="en-US" sz="2400" dirty="0"/>
          </a:p>
          <a:p>
            <a:pPr lvl="1"/>
            <a:r>
              <a:rPr lang="en-US" sz="2200" dirty="0"/>
              <a:t>peeling or chipped paint</a:t>
            </a:r>
          </a:p>
          <a:p>
            <a:pPr lvl="1"/>
            <a:r>
              <a:rPr lang="en-US" sz="2200" dirty="0"/>
              <a:t>Pests</a:t>
            </a:r>
          </a:p>
          <a:p>
            <a:pPr lvl="1"/>
            <a:r>
              <a:rPr lang="en-US" sz="2200" dirty="0"/>
              <a:t>Improper signage</a:t>
            </a:r>
          </a:p>
          <a:p>
            <a:pPr lvl="1"/>
            <a:r>
              <a:rPr lang="en-US" sz="2200" dirty="0"/>
              <a:t>Food barrel without a top</a:t>
            </a:r>
          </a:p>
          <a:p>
            <a:pPr lvl="1"/>
            <a:r>
              <a:rPr lang="en-US" sz="2200" dirty="0"/>
              <a:t>Cluttered hallways</a:t>
            </a:r>
          </a:p>
          <a:p>
            <a:pPr lvl="1"/>
            <a:r>
              <a:rPr lang="en-US" sz="2200" dirty="0"/>
              <a:t>PPE</a:t>
            </a:r>
          </a:p>
          <a:p>
            <a:r>
              <a:rPr lang="en-US" sz="2400" dirty="0" smtClean="0"/>
              <a:t>Observation (optional) - </a:t>
            </a:r>
            <a:r>
              <a:rPr lang="en-US" sz="2400" dirty="0"/>
              <a:t>items to note that were very good or not quite a deficiency, or an out of scope </a:t>
            </a:r>
            <a:r>
              <a:rPr lang="en-US" sz="2400" dirty="0" smtClean="0"/>
              <a:t>item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2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11811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76301" y="2679233"/>
            <a:ext cx="8934450" cy="222384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The goal of this </a:t>
            </a:r>
            <a:r>
              <a:rPr lang="en-US" sz="3200" dirty="0">
                <a:solidFill>
                  <a:schemeClr val="tx1"/>
                </a:solidFill>
              </a:rPr>
              <a:t>IACUC training module is to provide an understanding of the facility inspection process to safeguard animal welfare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79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rodent ca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0" y="1640840"/>
            <a:ext cx="6096000" cy="47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373" name="Arrow 2" descr="arrow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666157"/>
              </p:ext>
            </p:extLst>
          </p:nvPr>
        </p:nvGraphicFramePr>
        <p:xfrm>
          <a:off x="9570323" y="3467100"/>
          <a:ext cx="5540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lip" r:id="rId5" imgW="3657840" imgH="2605463" progId="MS_ClipArt_Gallery.2">
                  <p:embed/>
                </p:oleObj>
              </mc:Choice>
              <mc:Fallback>
                <p:oleObj name="Clip" r:id="rId5" imgW="3657840" imgH="26054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0323" y="3467100"/>
                        <a:ext cx="55403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Arrow 1" descr="arrow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815914"/>
              </p:ext>
            </p:extLst>
          </p:nvPr>
        </p:nvGraphicFramePr>
        <p:xfrm>
          <a:off x="8091963" y="3625850"/>
          <a:ext cx="5540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lip" r:id="rId7" imgW="3657840" imgH="2605463" progId="MS_ClipArt_Gallery.2">
                  <p:embed/>
                </p:oleObj>
              </mc:Choice>
              <mc:Fallback>
                <p:oleObj name="Clip" r:id="rId7" imgW="3657840" imgH="26054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963" y="3625850"/>
                        <a:ext cx="5540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Content 1"/>
          <p:cNvSpPr>
            <a:spLocks noGrp="1" noChangeArrowheads="1"/>
          </p:cNvSpPr>
          <p:nvPr>
            <p:ph type="body" sz="half" idx="1"/>
          </p:nvPr>
        </p:nvSpPr>
        <p:spPr>
          <a:xfrm>
            <a:off x="386080" y="1752600"/>
            <a:ext cx="5359400" cy="4866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What is </a:t>
            </a:r>
            <a:r>
              <a:rPr lang="en-US" altLang="en-US" sz="2800" dirty="0" smtClean="0"/>
              <a:t>wrong? </a:t>
            </a:r>
            <a:r>
              <a:rPr lang="en-US" altLang="en-US" sz="2800" dirty="0"/>
              <a:t>This plastic shoe box cage, for housing rodents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is cracked (arrows)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Why is it </a:t>
            </a:r>
            <a:r>
              <a:rPr lang="en-US" altLang="en-US" sz="2800" dirty="0" smtClean="0"/>
              <a:t>wrong? </a:t>
            </a:r>
            <a:r>
              <a:rPr lang="en-US" altLang="en-US" sz="2800" dirty="0"/>
              <a:t>It cannot be adequately sanitized.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What are you going to </a:t>
            </a:r>
            <a:r>
              <a:rPr lang="en-US" altLang="en-US" sz="2800" dirty="0" smtClean="0"/>
              <a:t>do? </a:t>
            </a:r>
            <a:r>
              <a:rPr lang="en-US" altLang="en-US" sz="2800" dirty="0"/>
              <a:t>Cages in poor condition or repair should be disposed of and replaced as soon as possible.</a:t>
            </a:r>
          </a:p>
        </p:txBody>
      </p:sp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xfrm>
            <a:off x="294640" y="203200"/>
            <a:ext cx="11064240" cy="150876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Microenvironment Pop Quiz: </a:t>
            </a:r>
            <a:r>
              <a:rPr lang="en-US" altLang="en-US" sz="4400" dirty="0" smtClean="0">
                <a:solidFill>
                  <a:schemeClr val="accent2"/>
                </a:solidFill>
              </a:rPr>
              <a:t/>
            </a:r>
            <a:br>
              <a:rPr lang="en-US" altLang="en-US" sz="4400" dirty="0" smtClean="0">
                <a:solidFill>
                  <a:schemeClr val="accent2"/>
                </a:solidFill>
              </a:rPr>
            </a:br>
            <a:r>
              <a:rPr lang="en-US" altLang="en-US" sz="4400" dirty="0" smtClean="0">
                <a:solidFill>
                  <a:schemeClr val="accent2"/>
                </a:solidFill>
              </a:rPr>
              <a:t>What </a:t>
            </a:r>
            <a:r>
              <a:rPr lang="en-US" altLang="en-US" sz="4400" dirty="0">
                <a:solidFill>
                  <a:schemeClr val="accent2"/>
                </a:solidFill>
              </a:rPr>
              <a:t>is </a:t>
            </a:r>
            <a:r>
              <a:rPr lang="en-US" altLang="en-US" sz="4400" dirty="0" smtClean="0">
                <a:solidFill>
                  <a:schemeClr val="accent2"/>
                </a:solidFill>
              </a:rPr>
              <a:t>Wrong?</a:t>
            </a:r>
            <a:endParaRPr lang="en-US" altLang="en-US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2"/>
          <p:cNvSpPr/>
          <p:nvPr/>
        </p:nvSpPr>
        <p:spPr>
          <a:xfrm>
            <a:off x="6557178" y="6344920"/>
            <a:ext cx="1159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(Staged)</a:t>
            </a:r>
          </a:p>
        </p:txBody>
      </p:sp>
      <p:pic>
        <p:nvPicPr>
          <p:cNvPr id="68612" name="Picture 4" descr="Rodents in c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1351280"/>
            <a:ext cx="5750902" cy="49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Content 1"/>
          <p:cNvSpPr>
            <a:spLocks noGrp="1" noChangeArrowheads="1"/>
          </p:cNvSpPr>
          <p:nvPr>
            <p:ph type="body" sz="half" idx="1"/>
          </p:nvPr>
        </p:nvSpPr>
        <p:spPr>
          <a:xfrm>
            <a:off x="269240" y="1770380"/>
            <a:ext cx="5836920" cy="49352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What is </a:t>
            </a:r>
            <a:r>
              <a:rPr lang="en-US" altLang="en-US" sz="3200" dirty="0" smtClean="0"/>
              <a:t>wrong? </a:t>
            </a:r>
            <a:r>
              <a:rPr lang="en-US" altLang="en-US" sz="3200" dirty="0"/>
              <a:t>Overcrowded </a:t>
            </a:r>
            <a:r>
              <a:rPr lang="en-US" altLang="en-US" sz="3200" dirty="0" smtClean="0"/>
              <a:t>cage.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Why is it </a:t>
            </a:r>
            <a:r>
              <a:rPr lang="en-US" altLang="en-US" sz="3200" dirty="0" smtClean="0"/>
              <a:t>wrong? </a:t>
            </a:r>
            <a:r>
              <a:rPr lang="en-US" altLang="en-US" sz="3200" dirty="0"/>
              <a:t>Not enough room for normal animal behavior and physiological functions</a:t>
            </a:r>
            <a:r>
              <a:rPr lang="en-US" altLang="en-US" sz="3200" dirty="0" smtClean="0"/>
              <a:t>.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What are you going to </a:t>
            </a:r>
            <a:r>
              <a:rPr lang="en-US" altLang="en-US" sz="3200" dirty="0" smtClean="0"/>
              <a:t>do? </a:t>
            </a:r>
            <a:r>
              <a:rPr lang="en-US" altLang="en-US" sz="3200" dirty="0"/>
              <a:t>Separate animals out for appropriate cage size </a:t>
            </a:r>
            <a:r>
              <a:rPr lang="en-US" altLang="en-US" sz="3200" dirty="0" smtClean="0"/>
              <a:t>to animal </a:t>
            </a:r>
            <a:r>
              <a:rPr lang="en-US" altLang="en-US" sz="3200" dirty="0"/>
              <a:t>number ratio.</a:t>
            </a:r>
          </a:p>
        </p:txBody>
      </p:sp>
      <p:sp>
        <p:nvSpPr>
          <p:cNvPr id="68610" name="Title 1"/>
          <p:cNvSpPr>
            <a:spLocks noGrp="1" noChangeArrowheads="1"/>
          </p:cNvSpPr>
          <p:nvPr>
            <p:ph type="title"/>
          </p:nvPr>
        </p:nvSpPr>
        <p:spPr>
          <a:xfrm>
            <a:off x="309880" y="285512"/>
            <a:ext cx="9956800" cy="1479788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Microenvironment Pop Quiz: </a:t>
            </a:r>
            <a:r>
              <a:rPr lang="en-US" altLang="en-US" sz="4400" dirty="0" smtClean="0">
                <a:solidFill>
                  <a:schemeClr val="accent2"/>
                </a:solidFill>
              </a:rPr>
              <a:t/>
            </a:r>
            <a:br>
              <a:rPr lang="en-US" altLang="en-US" sz="4400" dirty="0" smtClean="0">
                <a:solidFill>
                  <a:schemeClr val="accent2"/>
                </a:solidFill>
              </a:rPr>
            </a:br>
            <a:r>
              <a:rPr lang="en-US" altLang="en-US" sz="4400" dirty="0" smtClean="0">
                <a:solidFill>
                  <a:schemeClr val="accent2"/>
                </a:solidFill>
              </a:rPr>
              <a:t>What </a:t>
            </a:r>
            <a:r>
              <a:rPr lang="en-US" altLang="en-US" sz="4400" dirty="0">
                <a:solidFill>
                  <a:schemeClr val="accent2"/>
                </a:solidFill>
              </a:rPr>
              <a:t>is </a:t>
            </a:r>
            <a:r>
              <a:rPr lang="en-US" altLang="en-US" sz="4400" dirty="0" smtClean="0">
                <a:solidFill>
                  <a:schemeClr val="accent2"/>
                </a:solidFill>
              </a:rPr>
              <a:t>Wrong?</a:t>
            </a:r>
            <a:endParaRPr lang="en-US" altLang="en-US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51840"/>
            <a:ext cx="8596668" cy="12395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Objective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Reporting findings / results and creating corrective action plans</a:t>
            </a:r>
          </a:p>
        </p:txBody>
      </p:sp>
    </p:spTree>
    <p:extLst>
      <p:ext uri="{BB962C8B-B14F-4D97-AF65-F5344CB8AC3E}">
        <p14:creationId xmlns:p14="http://schemas.microsoft.com/office/powerpoint/2010/main" val="23426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5184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Inspection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766704" cy="4411661"/>
          </a:xfrm>
        </p:spPr>
        <p:txBody>
          <a:bodyPr>
            <a:normAutofit/>
          </a:bodyPr>
          <a:lstStyle/>
          <a:p>
            <a:r>
              <a:rPr lang="en-US" sz="2800" dirty="0"/>
              <a:t>Types of information that it should contain</a:t>
            </a:r>
          </a:p>
          <a:p>
            <a:pPr lvl="1"/>
            <a:r>
              <a:rPr lang="en-US" sz="2600" dirty="0"/>
              <a:t>“What,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Why, What</a:t>
            </a:r>
            <a:r>
              <a:rPr lang="en-US" sz="2600" dirty="0"/>
              <a:t>” Format</a:t>
            </a:r>
          </a:p>
          <a:p>
            <a:pPr lvl="1"/>
            <a:endParaRPr lang="en-US" sz="2600" dirty="0"/>
          </a:p>
          <a:p>
            <a:r>
              <a:rPr lang="en-US" sz="2800" dirty="0">
                <a:solidFill>
                  <a:schemeClr val="tx1"/>
                </a:solidFill>
              </a:rPr>
              <a:t>Information needed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Building/Room number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PI, Protocol Number or Facility Supervisor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Thorough description of the issue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Gives enough guidance to the responsible party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5184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Create corrective action plans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54524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Types of information that it should contain</a:t>
            </a:r>
          </a:p>
          <a:p>
            <a:pPr lvl="1"/>
            <a:r>
              <a:rPr lang="en-US" sz="2600" dirty="0"/>
              <a:t>“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What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tx1"/>
                </a:solidFill>
              </a:rPr>
              <a:t>Why, What</a:t>
            </a:r>
            <a:r>
              <a:rPr lang="en-US" sz="2600" dirty="0"/>
              <a:t>” Format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Information Needed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Indicate </a:t>
            </a:r>
            <a:r>
              <a:rPr lang="en-US" sz="2600" u="sng" dirty="0">
                <a:solidFill>
                  <a:schemeClr val="tx1"/>
                </a:solidFill>
              </a:rPr>
              <a:t>why</a:t>
            </a:r>
            <a:r>
              <a:rPr lang="en-US" sz="2600" dirty="0">
                <a:solidFill>
                  <a:schemeClr val="tx1"/>
                </a:solidFill>
              </a:rPr>
              <a:t> the deficiency is a deficiency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Indicate </a:t>
            </a:r>
            <a:r>
              <a:rPr lang="en-US" sz="2600" u="sng" dirty="0">
                <a:solidFill>
                  <a:schemeClr val="tx1"/>
                </a:solidFill>
              </a:rPr>
              <a:t>what</a:t>
            </a:r>
            <a:r>
              <a:rPr lang="en-US" sz="2600" dirty="0">
                <a:solidFill>
                  <a:schemeClr val="tx1"/>
                </a:solidFill>
              </a:rPr>
              <a:t> should be done to correct the deficiency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Feasible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Makes sense with the finding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Gives enough guidance to the responsible party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5184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7840"/>
            <a:ext cx="9338204" cy="4897119"/>
          </a:xfrm>
        </p:spPr>
        <p:txBody>
          <a:bodyPr>
            <a:normAutofit/>
          </a:bodyPr>
          <a:lstStyle/>
          <a:p>
            <a:r>
              <a:rPr lang="en-US" sz="2800" dirty="0"/>
              <a:t>With a partner / In a small group:</a:t>
            </a:r>
          </a:p>
          <a:p>
            <a:pPr lvl="1"/>
            <a:r>
              <a:rPr lang="en-US" sz="2400" dirty="0"/>
              <a:t>Part 1: Circle the deficiencies with the best descriptions.</a:t>
            </a:r>
          </a:p>
          <a:p>
            <a:pPr lvl="1"/>
            <a:r>
              <a:rPr lang="en-US" sz="2400" dirty="0"/>
              <a:t>Part 2: Match the appropriate corrective action plan with the circled deficiencies. Put the letter of the corrective action plan on the line next to the deficiency.</a:t>
            </a:r>
          </a:p>
          <a:p>
            <a:endParaRPr lang="en-US" dirty="0"/>
          </a:p>
          <a:p>
            <a:r>
              <a:rPr lang="en-US" sz="2800" dirty="0"/>
              <a:t>Large Group:</a:t>
            </a:r>
          </a:p>
          <a:p>
            <a:pPr lvl="1"/>
            <a:r>
              <a:rPr lang="en-US" sz="2400" dirty="0"/>
              <a:t>Go through the worksheet once everyone has completed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3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51840"/>
            <a:ext cx="9116906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Facility </a:t>
            </a:r>
            <a:r>
              <a:rPr lang="en-US" sz="4400" dirty="0">
                <a:solidFill>
                  <a:srgbClr val="2E83C3"/>
                </a:solidFill>
              </a:rPr>
              <a:t>Inspection</a:t>
            </a:r>
            <a:r>
              <a:rPr lang="en-US" sz="4400" dirty="0">
                <a:solidFill>
                  <a:schemeClr val="accent2"/>
                </a:solidFill>
              </a:rPr>
              <a:t> Concept Map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55801"/>
            <a:ext cx="9381066" cy="447164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Exercise: Create a facility inspection concept map</a:t>
            </a:r>
          </a:p>
          <a:p>
            <a:r>
              <a:rPr lang="en-US" sz="3600" dirty="0"/>
              <a:t>What does the facility inspection:</a:t>
            </a:r>
          </a:p>
          <a:p>
            <a:pPr lvl="1"/>
            <a:r>
              <a:rPr lang="en-US" sz="3200" dirty="0"/>
              <a:t>Address</a:t>
            </a:r>
          </a:p>
          <a:p>
            <a:pPr lvl="1"/>
            <a:r>
              <a:rPr lang="en-US" sz="3200" dirty="0"/>
              <a:t>Evaluate</a:t>
            </a:r>
          </a:p>
          <a:p>
            <a:pPr lvl="1"/>
            <a:r>
              <a:rPr lang="en-US" sz="3200" dirty="0"/>
              <a:t>Facilitate</a:t>
            </a:r>
          </a:p>
          <a:p>
            <a:pPr lvl="1"/>
            <a:r>
              <a:rPr lang="en-US" sz="3200" dirty="0" smtClean="0"/>
              <a:t>Results </a:t>
            </a:r>
            <a:r>
              <a:rPr lang="en-US" sz="3200" dirty="0"/>
              <a:t>impact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5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PYfC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zKwAA1AsAANo1AABjDgAAAAAAAA=="/>
              </a:ext>
            </a:extLst>
          </p:cNvSpPr>
          <p:nvPr/>
        </p:nvSpPr>
        <p:spPr>
          <a:xfrm>
            <a:off x="8212549" y="1922781"/>
            <a:ext cx="169100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 dirty="0">
                <a:solidFill>
                  <a:srgbClr val="000000"/>
                </a:solidFill>
              </a:rPr>
              <a:t>Results Affect</a:t>
            </a:r>
          </a:p>
        </p:txBody>
      </p:sp>
      <p:sp>
        <p:nvSpPr>
          <p:cNvPr id="6" name="Textbox4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fC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1HgAA1AsAAIUlAABjDgAAAAAAAA=="/>
              </a:ext>
            </a:extLst>
          </p:cNvSpPr>
          <p:nvPr/>
        </p:nvSpPr>
        <p:spPr>
          <a:xfrm>
            <a:off x="6202138" y="1922781"/>
            <a:ext cx="1148080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Facilitate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fA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kDwAA1AsAAIMWAABjDgAAAAAAAA=="/>
              </a:ext>
            </a:extLst>
          </p:cNvSpPr>
          <p:nvPr/>
        </p:nvSpPr>
        <p:spPr>
          <a:xfrm>
            <a:off x="3834224" y="1922781"/>
            <a:ext cx="107632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Evaluate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1AsAACcKAABjDgAAAAAAAA=="/>
              </a:ext>
            </a:extLst>
          </p:cNvSpPr>
          <p:nvPr/>
        </p:nvSpPr>
        <p:spPr>
          <a:xfrm>
            <a:off x="1681574" y="1922781"/>
            <a:ext cx="121983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 dirty="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12" name="Line1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TAh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uBgAAlgoAAB0wAACYCgAAAAAAAA=="/>
              </a:ext>
            </a:extLst>
          </p:cNvSpPr>
          <p:nvPr/>
        </p:nvSpPr>
        <p:spPr>
          <a:xfrm>
            <a:off x="2255614" y="1720850"/>
            <a:ext cx="6816725" cy="127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3" name="Line2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dGwAAnwkAAF8bAACYCgAAAAAAAA=="/>
              </a:ext>
            </a:extLst>
          </p:cNvSpPr>
          <p:nvPr/>
        </p:nvSpPr>
        <p:spPr>
          <a:xfrm>
            <a:off x="5699218" y="1564006"/>
            <a:ext cx="1270" cy="1581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4" name="Line3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tBgAAmAoAAC8GAADUCwAAAAAAAA=="/>
              </a:ext>
            </a:extLst>
          </p:cNvSpPr>
          <p:nvPr/>
        </p:nvSpPr>
        <p:spPr>
          <a:xfrm>
            <a:off x="2254978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5" name="Line4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tBgAAmAoAAC8GAADUCwAAAAAAAA=="/>
              </a:ext>
            </a:extLst>
          </p:cNvSpPr>
          <p:nvPr/>
        </p:nvSpPr>
        <p:spPr>
          <a:xfrm>
            <a:off x="2254978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6" name="Line5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6EgAAmAoAAPwSAADUCwAAAAAAAA=="/>
              </a:ext>
            </a:extLst>
          </p:cNvSpPr>
          <p:nvPr/>
        </p:nvSpPr>
        <p:spPr>
          <a:xfrm>
            <a:off x="4335873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7" name="Line6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LIQAAmAoAAI0hAADUCwAAAAAAAA=="/>
              </a:ext>
            </a:extLst>
          </p:cNvSpPr>
          <p:nvPr/>
        </p:nvSpPr>
        <p:spPr>
          <a:xfrm>
            <a:off x="6703788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8" name="Line7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rLwAAmAoAAK0vAADUCwAAAAAAAA=="/>
              </a:ext>
            </a:extLst>
          </p:cNvSpPr>
          <p:nvPr/>
        </p:nvSpPr>
        <p:spPr>
          <a:xfrm>
            <a:off x="9081228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Textbox1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OA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EAcAAG4iAACfCQAAAAAAAA=="/>
              </a:ext>
            </a:extLst>
          </p:cNvSpPr>
          <p:nvPr/>
        </p:nvSpPr>
        <p:spPr>
          <a:xfrm>
            <a:off x="4767039" y="1148081"/>
            <a:ext cx="208089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Facility Inspection</a:t>
            </a:r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fBAAAvwAAAO8zAAAQBwAAAAAAAA=="/>
              </a:ext>
            </a:extLst>
          </p:cNvSpPr>
          <p:nvPr>
            <p:ph type="ctrTitle"/>
          </p:nvPr>
        </p:nvSpPr>
        <p:spPr>
          <a:xfrm>
            <a:off x="1920967" y="121286"/>
            <a:ext cx="7844155" cy="109791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rPr lang="en-US" sz="4000" dirty="0">
                <a:solidFill>
                  <a:srgbClr val="2E83C3"/>
                </a:solidFill>
                <a:latin typeface="Trebuchet MS" panose="020B0603020202020204" pitchFamily="34" charset="0"/>
              </a:rPr>
              <a:t>Facility Inspection Concept Map</a:t>
            </a:r>
            <a:endParaRPr sz="4000" dirty="0">
              <a:solidFill>
                <a:srgbClr val="2E83C3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9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I4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gKgAASQ8AAJM5AADZKwAAAAAAAA=="/>
              </a:ext>
            </a:extLst>
          </p:cNvSpPr>
          <p:nvPr/>
        </p:nvSpPr>
        <p:spPr>
          <a:xfrm>
            <a:off x="8595361" y="2527620"/>
            <a:ext cx="2734627" cy="393033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Institution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IO </a:t>
            </a:r>
            <a:r>
              <a:rPr dirty="0">
                <a:solidFill>
                  <a:srgbClr val="000000"/>
                </a:solidFill>
              </a:rPr>
              <a:t>/ Senior Leadership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IACUC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PI </a:t>
            </a:r>
            <a:r>
              <a:rPr dirty="0">
                <a:solidFill>
                  <a:srgbClr val="000000"/>
                </a:solidFill>
              </a:rPr>
              <a:t>&amp; staff / students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FF0000"/>
                </a:solidFill>
              </a:rPr>
              <a:t>Animal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dirty="0" smtClean="0">
                <a:solidFill>
                  <a:srgbClr val="FF0000"/>
                </a:solidFill>
              </a:rPr>
              <a:t>elfare</a:t>
            </a:r>
            <a:endParaRPr dirty="0">
              <a:solidFill>
                <a:srgbClr val="FF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Research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Funding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Accreditation </a:t>
            </a:r>
            <a:r>
              <a:rPr dirty="0">
                <a:solidFill>
                  <a:srgbClr val="000000"/>
                </a:solidFill>
              </a:rPr>
              <a:t>/ Registration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Rank </a:t>
            </a:r>
            <a:r>
              <a:rPr dirty="0">
                <a:solidFill>
                  <a:srgbClr val="000000"/>
                </a:solidFill>
              </a:rPr>
              <a:t>/ Mission / Brand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solidFill>
                  <a:srgbClr val="000000"/>
                </a:solidFill>
              </a:rPr>
              <a:t>Future r</a:t>
            </a:r>
            <a:r>
              <a:rPr dirty="0" smtClean="0">
                <a:solidFill>
                  <a:srgbClr val="000000"/>
                </a:solidFill>
              </a:rPr>
              <a:t>ecruitment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Animal </a:t>
            </a:r>
            <a:r>
              <a:rPr lang="en-US" dirty="0" smtClean="0">
                <a:solidFill>
                  <a:srgbClr val="000000"/>
                </a:solidFill>
              </a:rPr>
              <a:t>progra</a:t>
            </a:r>
            <a:r>
              <a:rPr dirty="0" smtClean="0">
                <a:solidFill>
                  <a:srgbClr val="000000"/>
                </a:solidFill>
              </a:rPr>
              <a:t>m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Textbox5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PYfC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zKwAA1AsAANo1AABjDgAAAAAAAA=="/>
              </a:ext>
            </a:extLst>
          </p:cNvSpPr>
          <p:nvPr/>
        </p:nvSpPr>
        <p:spPr>
          <a:xfrm>
            <a:off x="8485506" y="1922781"/>
            <a:ext cx="2294888" cy="502919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 dirty="0">
                <a:solidFill>
                  <a:srgbClr val="000000"/>
                </a:solidFill>
              </a:rPr>
              <a:t>Results </a:t>
            </a:r>
            <a:r>
              <a:rPr lang="en-US" u="sng" dirty="0" smtClean="0">
                <a:solidFill>
                  <a:srgbClr val="000000"/>
                </a:solidFill>
              </a:rPr>
              <a:t>Impact</a:t>
            </a:r>
            <a:endParaRPr u="sng" dirty="0">
              <a:solidFill>
                <a:srgbClr val="000000"/>
              </a:solidFill>
            </a:endParaRPr>
          </a:p>
        </p:txBody>
      </p:sp>
      <p:sp>
        <p:nvSpPr>
          <p:cNvPr id="10" name="Textbox8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PkA+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AHAAAcw8AAA0pAAC5IQAAAAAAAA=="/>
              </a:ext>
            </a:extLst>
          </p:cNvSpPr>
          <p:nvPr/>
        </p:nvSpPr>
        <p:spPr>
          <a:xfrm>
            <a:off x="5837880" y="2540000"/>
            <a:ext cx="2491735" cy="29178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Compliance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Communication </a:t>
            </a:r>
            <a:r>
              <a:rPr dirty="0">
                <a:solidFill>
                  <a:srgbClr val="000000"/>
                </a:solidFill>
              </a:rPr>
              <a:t>w/ </a:t>
            </a:r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dirty="0" smtClean="0">
                <a:solidFill>
                  <a:srgbClr val="000000"/>
                </a:solidFill>
              </a:rPr>
              <a:t>et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dirty="0" smtClean="0">
                <a:solidFill>
                  <a:srgbClr val="000000"/>
                </a:solidFill>
              </a:rPr>
              <a:t>ervices, </a:t>
            </a:r>
            <a:r>
              <a:rPr dirty="0">
                <a:solidFill>
                  <a:srgbClr val="000000"/>
                </a:solidFill>
              </a:rPr>
              <a:t>IACUC, PIs, IO, </a:t>
            </a: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dirty="0" smtClean="0">
                <a:solidFill>
                  <a:srgbClr val="000000"/>
                </a:solidFill>
              </a:rPr>
              <a:t>ppropriate </a:t>
            </a:r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dirty="0" smtClean="0">
                <a:solidFill>
                  <a:srgbClr val="000000"/>
                </a:solidFill>
              </a:rPr>
              <a:t>epts</a:t>
            </a:r>
            <a:r>
              <a:rPr dirty="0">
                <a:solidFill>
                  <a:srgbClr val="000000"/>
                </a:solidFill>
              </a:rPr>
              <a:t>. 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Recommendatio</a:t>
            </a:r>
            <a:r>
              <a:rPr lang="en-US" dirty="0" smtClean="0">
                <a:solidFill>
                  <a:srgbClr val="000000"/>
                </a:solidFill>
              </a:rPr>
              <a:t>n</a:t>
            </a:r>
            <a:r>
              <a:rPr dirty="0" smtClean="0">
                <a:solidFill>
                  <a:srgbClr val="000000"/>
                </a:solidFill>
              </a:rPr>
              <a:t>s </a:t>
            </a:r>
            <a:r>
              <a:rPr dirty="0">
                <a:solidFill>
                  <a:srgbClr val="000000"/>
                </a:solidFill>
              </a:rPr>
              <a:t>for improvement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FF0000"/>
                </a:solidFill>
              </a:rPr>
              <a:t>Animal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dirty="0" smtClean="0">
                <a:solidFill>
                  <a:srgbClr val="FF0000"/>
                </a:solidFill>
              </a:rPr>
              <a:t>elfare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box4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fC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1HgAA1AsAAIUlAABjDgAAAAAAAA=="/>
              </a:ext>
            </a:extLst>
          </p:cNvSpPr>
          <p:nvPr/>
        </p:nvSpPr>
        <p:spPr>
          <a:xfrm>
            <a:off x="6475095" y="1922781"/>
            <a:ext cx="1148080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Facilitate</a:t>
            </a:r>
          </a:p>
        </p:txBody>
      </p:sp>
      <p:sp>
        <p:nvSpPr>
          <p:cNvPr id="9" name="Textbox7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I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DQAASQ8AAH0aAAAZJQAAAAAAAA=="/>
              </a:ext>
            </a:extLst>
          </p:cNvSpPr>
          <p:nvPr/>
        </p:nvSpPr>
        <p:spPr>
          <a:xfrm>
            <a:off x="3514724" y="2541906"/>
            <a:ext cx="2294580" cy="3873183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FF0000"/>
                </a:solidFill>
              </a:rPr>
              <a:t>Animal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dirty="0" smtClean="0">
                <a:solidFill>
                  <a:srgbClr val="FF0000"/>
                </a:solidFill>
              </a:rPr>
              <a:t>elfare</a:t>
            </a:r>
            <a:endParaRPr lang="en-US" dirty="0" smtClean="0">
              <a:solidFill>
                <a:srgbClr val="FF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Adherence </a:t>
            </a:r>
            <a:r>
              <a:rPr dirty="0">
                <a:solidFill>
                  <a:srgbClr val="000000"/>
                </a:solidFill>
              </a:rPr>
              <a:t>to SOPs, </a:t>
            </a:r>
            <a:r>
              <a:rPr dirty="0" err="1">
                <a:solidFill>
                  <a:srgbClr val="000000"/>
                </a:solidFill>
              </a:rPr>
              <a:t>Regs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i="1" dirty="0">
                <a:solidFill>
                  <a:srgbClr val="000000"/>
                </a:solidFill>
              </a:rPr>
              <a:t>Guide</a:t>
            </a:r>
            <a:r>
              <a:rPr dirty="0">
                <a:solidFill>
                  <a:srgbClr val="000000"/>
                </a:solidFill>
              </a:rPr>
              <a:t>, Policies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Staff </a:t>
            </a:r>
            <a:r>
              <a:rPr dirty="0">
                <a:solidFill>
                  <a:srgbClr val="000000"/>
                </a:solidFill>
              </a:rPr>
              <a:t>knowledge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Adequate </a:t>
            </a:r>
            <a:r>
              <a:rPr dirty="0">
                <a:solidFill>
                  <a:srgbClr val="000000"/>
                </a:solidFill>
              </a:rPr>
              <a:t>staffing &amp; resources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Security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Safety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Facilities </a:t>
            </a:r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dirty="0" smtClean="0">
                <a:solidFill>
                  <a:srgbClr val="000000"/>
                </a:solidFill>
              </a:rPr>
              <a:t>anagement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extbox3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fA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kDwAA1AsAAIMWAABjDgAAAAAAAA=="/>
              </a:ext>
            </a:extLst>
          </p:cNvSpPr>
          <p:nvPr/>
        </p:nvSpPr>
        <p:spPr>
          <a:xfrm>
            <a:off x="4107181" y="1922781"/>
            <a:ext cx="107632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 dirty="0">
                <a:solidFill>
                  <a:srgbClr val="000000"/>
                </a:solidFill>
              </a:rPr>
              <a:t>Evaluate</a:t>
            </a:r>
          </a:p>
        </p:txBody>
      </p:sp>
      <p:sp>
        <p:nvSpPr>
          <p:cNvPr id="8" name="Textbox6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FkfA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jAAAAlw8AALANAADTHgAAAAAAAA=="/>
              </a:ext>
            </a:extLst>
          </p:cNvSpPr>
          <p:nvPr/>
        </p:nvSpPr>
        <p:spPr>
          <a:xfrm>
            <a:off x="1396677" y="2534285"/>
            <a:ext cx="2080895" cy="24377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Facility </a:t>
            </a:r>
            <a:r>
              <a:rPr lang="en-US" dirty="0" smtClean="0">
                <a:solidFill>
                  <a:srgbClr val="000000"/>
                </a:solidFill>
              </a:rPr>
              <a:t>i</a:t>
            </a:r>
            <a:r>
              <a:rPr dirty="0" smtClean="0">
                <a:solidFill>
                  <a:srgbClr val="000000"/>
                </a:solidFill>
              </a:rPr>
              <a:t>ssues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Programmatic </a:t>
            </a:r>
            <a:r>
              <a:rPr dirty="0">
                <a:solidFill>
                  <a:srgbClr val="000000"/>
                </a:solidFill>
              </a:rPr>
              <a:t>issues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FF0000"/>
                </a:solidFill>
              </a:rPr>
              <a:t>Animal </a:t>
            </a:r>
            <a:r>
              <a:rPr dirty="0">
                <a:solidFill>
                  <a:srgbClr val="FF0000"/>
                </a:solidFill>
              </a:rPr>
              <a:t>welfare concerns</a:t>
            </a: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Reg</a:t>
            </a:r>
            <a:r>
              <a:rPr lang="en-US" dirty="0" smtClean="0">
                <a:solidFill>
                  <a:srgbClr val="000000"/>
                </a:solidFill>
              </a:rPr>
              <a:t>ulatory requirements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PAM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1AsAACcKAABjDgAAAAAAAA=="/>
              </a:ext>
            </a:extLst>
          </p:cNvSpPr>
          <p:nvPr/>
        </p:nvSpPr>
        <p:spPr>
          <a:xfrm>
            <a:off x="1954531" y="1922781"/>
            <a:ext cx="121983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 dirty="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12" name="Line1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TAh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uBgAAlgoAAB0wAACYCgAAAAAAAA=="/>
              </a:ext>
            </a:extLst>
          </p:cNvSpPr>
          <p:nvPr/>
        </p:nvSpPr>
        <p:spPr>
          <a:xfrm>
            <a:off x="2528571" y="1720850"/>
            <a:ext cx="6816725" cy="127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3" name="Line2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dGwAAnwkAAF8bAACYCgAAAAAAAA=="/>
              </a:ext>
            </a:extLst>
          </p:cNvSpPr>
          <p:nvPr/>
        </p:nvSpPr>
        <p:spPr>
          <a:xfrm>
            <a:off x="5972175" y="1564006"/>
            <a:ext cx="1270" cy="1581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4" name="Line3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tBgAAmAoAAC8GAADUCwAAAAAAAA=="/>
              </a:ext>
            </a:extLst>
          </p:cNvSpPr>
          <p:nvPr/>
        </p:nvSpPr>
        <p:spPr>
          <a:xfrm>
            <a:off x="252793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5" name="Line4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tBgAAmAoAAC8GAADUCwAAAAAAAA=="/>
              </a:ext>
            </a:extLst>
          </p:cNvSpPr>
          <p:nvPr/>
        </p:nvSpPr>
        <p:spPr>
          <a:xfrm>
            <a:off x="252793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6" name="Line5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6EgAAmAoAAPwSAADUCwAAAAAAAA=="/>
              </a:ext>
            </a:extLst>
          </p:cNvSpPr>
          <p:nvPr/>
        </p:nvSpPr>
        <p:spPr>
          <a:xfrm>
            <a:off x="4608830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7" name="Line6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LIQAAmAoAAI0hAADUCwAAAAAAAA=="/>
              </a:ext>
            </a:extLst>
          </p:cNvSpPr>
          <p:nvPr/>
        </p:nvSpPr>
        <p:spPr>
          <a:xfrm>
            <a:off x="697674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8" name="Line7" descr="line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rLwAAmAoAAK0vAADUCwAAAAAAAA=="/>
              </a:ext>
            </a:extLst>
          </p:cNvSpPr>
          <p:nvPr/>
        </p:nvSpPr>
        <p:spPr>
          <a:xfrm>
            <a:off x="935418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Textbox1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OA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EAcAAG4iAACfCQAAAAAAAA=="/>
              </a:ext>
            </a:extLst>
          </p:cNvSpPr>
          <p:nvPr/>
        </p:nvSpPr>
        <p:spPr>
          <a:xfrm>
            <a:off x="5039996" y="1148081"/>
            <a:ext cx="208089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Facility Inspection</a:t>
            </a:r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fBAAAvwAAAO8zAAAQBwAAAAAAAA=="/>
              </a:ext>
            </a:extLst>
          </p:cNvSpPr>
          <p:nvPr>
            <p:ph type="ctrTitle"/>
          </p:nvPr>
        </p:nvSpPr>
        <p:spPr>
          <a:xfrm>
            <a:off x="2193924" y="121286"/>
            <a:ext cx="7844155" cy="109791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rPr lang="en-US" sz="4000" dirty="0">
                <a:solidFill>
                  <a:srgbClr val="2E83C3"/>
                </a:solidFill>
                <a:latin typeface="Trebuchet MS" panose="020B0603020202020204" pitchFamily="34" charset="0"/>
              </a:rPr>
              <a:t>Facility Inspection Concept Map</a:t>
            </a:r>
            <a:endParaRPr sz="4000" dirty="0">
              <a:solidFill>
                <a:srgbClr val="2E83C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2560"/>
            <a:ext cx="8596668" cy="10363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Final (Summative) </a:t>
            </a:r>
            <a:r>
              <a:rPr lang="en-US" sz="4000" dirty="0" smtClean="0">
                <a:solidFill>
                  <a:schemeClr val="accent2"/>
                </a:solidFill>
              </a:rPr>
              <a:t>Test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929640"/>
            <a:ext cx="9396306" cy="5928359"/>
          </a:xfrm>
        </p:spPr>
        <p:txBody>
          <a:bodyPr>
            <a:noAutofit/>
          </a:bodyPr>
          <a:lstStyle/>
          <a:p>
            <a:pPr lvl="1"/>
            <a:r>
              <a:rPr lang="en-US" sz="1800" dirty="0"/>
              <a:t>Activity option #1</a:t>
            </a:r>
          </a:p>
          <a:p>
            <a:r>
              <a:rPr lang="en-US" sz="2000" dirty="0"/>
              <a:t>Facilitator creates a mock facility area that IACUC members can inspect. IACUC members can perform the inspection on their own time and turn in their reports to the facilitator. At a later date, the facilitator can bring the learners back together to discuss the facility room and inspection </a:t>
            </a:r>
            <a:r>
              <a:rPr lang="en-US" sz="2000" dirty="0" smtClean="0"/>
              <a:t>reports.</a:t>
            </a:r>
            <a:endParaRPr lang="en-US" sz="2000" dirty="0"/>
          </a:p>
          <a:p>
            <a:pPr lvl="1"/>
            <a:r>
              <a:rPr lang="en-US" sz="1800" dirty="0"/>
              <a:t>Activity option #2</a:t>
            </a:r>
          </a:p>
          <a:p>
            <a:r>
              <a:rPr lang="en-US" sz="2000" dirty="0"/>
              <a:t>Facilitator creates photos of problem facilities/facility areas. The learners can work individually, in pairs, or small groups. Learners create an inspection report based on the photo(s) they are given. Learners then </a:t>
            </a:r>
            <a:r>
              <a:rPr lang="en-US" sz="2000" dirty="0" smtClean="0"/>
              <a:t>share the report with the group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1800" dirty="0"/>
              <a:t>Activity option #3</a:t>
            </a:r>
          </a:p>
          <a:p>
            <a:r>
              <a:rPr lang="en-US" sz="2000" dirty="0"/>
              <a:t>Facilitator can provide information regarding the </a:t>
            </a:r>
            <a:r>
              <a:rPr lang="en-US" sz="2000" dirty="0" smtClean="0"/>
              <a:t>virtual </a:t>
            </a:r>
            <a:r>
              <a:rPr lang="en-US" sz="2000" dirty="0"/>
              <a:t>tour noted in the Resources section of this manual to the learners. Learners can view the tour and create facility inspections reports based on the tour. At a later date, the facilitator can bring the learners back together to discuss the virtual tour and </a:t>
            </a:r>
            <a:r>
              <a:rPr lang="en-US" sz="2000" dirty="0" smtClean="0"/>
              <a:t>review the inspection reports.</a:t>
            </a:r>
            <a:endParaRPr lang="en-US" sz="20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47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descr="PDF download: inspection manua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42083"/>
              </p:ext>
            </p:extLst>
          </p:nvPr>
        </p:nvGraphicFramePr>
        <p:xfrm>
          <a:off x="9733219" y="5203371"/>
          <a:ext cx="1936267" cy="167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showAsIcon="1" r:id="rId4" imgW="914400" imgH="792360" progId="AcroExch.Document.DC">
                  <p:embed/>
                </p:oleObj>
              </mc:Choice>
              <mc:Fallback>
                <p:oleObj name="Acrobat Document" showAsIcon="1" r:id="rId4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3219" y="5203371"/>
                        <a:ext cx="1936267" cy="1677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14416" cy="388077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200" dirty="0"/>
              <a:t>Define responsibility of IACUC members</a:t>
            </a:r>
          </a:p>
          <a:p>
            <a:pPr marL="742950" indent="-742950">
              <a:buAutoNum type="arabicPeriod"/>
            </a:pPr>
            <a:r>
              <a:rPr lang="en-US" sz="3200" dirty="0"/>
              <a:t>Perform an inspection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Identify and classify deficiencies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Create a report documenting the </a:t>
            </a:r>
            <a:r>
              <a:rPr lang="en-US" sz="3200" dirty="0" smtClean="0"/>
              <a:t>findings/results </a:t>
            </a:r>
            <a:r>
              <a:rPr lang="en-US" sz="3200" dirty="0"/>
              <a:t>and a corrective action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31520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84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68740"/>
            <a:ext cx="3908955" cy="24020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Facility Inspection Report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 descr="Facility inspection report" title="Facility inspection report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007" t="12509" r="8334" b="1192"/>
          <a:stretch/>
        </p:blipFill>
        <p:spPr>
          <a:xfrm>
            <a:off x="4045526" y="5392"/>
            <a:ext cx="6392239" cy="6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2445" y="595312"/>
            <a:ext cx="6408882" cy="132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E83C3"/>
                </a:solidFill>
              </a:rPr>
              <a:t>For Example: What’s </a:t>
            </a:r>
            <a:r>
              <a:rPr lang="en-US" sz="2800" dirty="0" smtClean="0">
                <a:solidFill>
                  <a:srgbClr val="2E83C3"/>
                </a:solidFill>
              </a:rPr>
              <a:t>wrong with this picture?</a:t>
            </a:r>
            <a:endParaRPr lang="en-US" sz="2800" dirty="0">
              <a:solidFill>
                <a:srgbClr val="2E83C3"/>
              </a:solidFill>
            </a:endParaRPr>
          </a:p>
        </p:txBody>
      </p:sp>
      <p:pic>
        <p:nvPicPr>
          <p:cNvPr id="4" name="Content Placeholder 3" descr="Rodents in cages on a cart in a supply close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6832" y="14288"/>
            <a:ext cx="913766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0158" y="210820"/>
            <a:ext cx="3166005" cy="233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2"/>
                </a:solidFill>
              </a:rPr>
              <a:t>For Example: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1379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2E83C3"/>
                </a:solidFill>
              </a:rPr>
              <a:t>What have you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200" dirty="0"/>
              <a:t>Defined responsibility of IACUC members</a:t>
            </a:r>
          </a:p>
          <a:p>
            <a:pPr marL="742950" indent="-742950">
              <a:buAutoNum type="arabicPeriod"/>
            </a:pPr>
            <a:r>
              <a:rPr lang="en-US" sz="3200" dirty="0"/>
              <a:t>Performed an inspection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Identified and classified deficiencies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Created a report documenting the </a:t>
            </a:r>
            <a:r>
              <a:rPr lang="en-US" sz="3200" dirty="0" smtClean="0"/>
              <a:t>findings/results </a:t>
            </a:r>
            <a:r>
              <a:rPr lang="en-US" sz="3200" dirty="0"/>
              <a:t>and a corrective action plan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7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1879" y="1633793"/>
            <a:ext cx="7810963" cy="130556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Objective 1: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1446" y="3272503"/>
            <a:ext cx="10427109" cy="2235857"/>
          </a:xfrm>
        </p:spPr>
        <p:txBody>
          <a:bodyPr/>
          <a:lstStyle/>
          <a:p>
            <a:pPr lvl="0" algn="l">
              <a:buClr>
                <a:srgbClr val="5FCBEF"/>
              </a:buClr>
            </a:pP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responsibility of IACUC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65826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Regulations: Facility Inspections of the Animal Care and Use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472506" cy="4438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Requirement:</a:t>
            </a:r>
          </a:p>
          <a:p>
            <a:r>
              <a:rPr lang="en-US" sz="2400" dirty="0"/>
              <a:t>“The committee is responsible for oversight and evaluation of the entire Program and its components…”</a:t>
            </a:r>
          </a:p>
          <a:p>
            <a:pPr lvl="1"/>
            <a:r>
              <a:rPr lang="en-US" sz="2000" i="1" dirty="0"/>
              <a:t>The Guide </a:t>
            </a:r>
            <a:r>
              <a:rPr lang="en-US" sz="2000" dirty="0"/>
              <a:t>8</a:t>
            </a:r>
            <a:r>
              <a:rPr lang="en-US" sz="2000" baseline="30000" dirty="0"/>
              <a:t>th</a:t>
            </a:r>
            <a:r>
              <a:rPr lang="en-US" sz="2000" dirty="0"/>
              <a:t> edition</a:t>
            </a:r>
          </a:p>
          <a:p>
            <a:pPr marL="0" indent="0">
              <a:buNone/>
            </a:pPr>
            <a:r>
              <a:rPr lang="en-US" sz="2400" dirty="0"/>
              <a:t>Semiannual Review:</a:t>
            </a:r>
          </a:p>
          <a:p>
            <a:pPr marL="0" indent="0">
              <a:buNone/>
            </a:pPr>
            <a:r>
              <a:rPr lang="en-US" sz="2400" dirty="0"/>
              <a:t>Requirement:</a:t>
            </a:r>
          </a:p>
          <a:p>
            <a:pPr lvl="1"/>
            <a:r>
              <a:rPr lang="en-US" sz="2000" dirty="0"/>
              <a:t>“Review, at least once every six months, the research facility’s program for humane care and use of animals, …;</a:t>
            </a:r>
          </a:p>
          <a:p>
            <a:pPr lvl="1"/>
            <a:r>
              <a:rPr lang="en-US" sz="2000" dirty="0"/>
              <a:t>“Inspect, at least once every six months, all of the research facility’s animal facilities, including animal study areas, ….”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USDA Regulations and PHS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Participants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77334" y="1539240"/>
            <a:ext cx="9289626" cy="495299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Who should be part of the inspection team?</a:t>
            </a:r>
          </a:p>
          <a:p>
            <a:pPr lvl="1"/>
            <a:r>
              <a:rPr lang="en-US" altLang="en-US" sz="2800" dirty="0"/>
              <a:t>IACUC members – at least 2 for USDA species</a:t>
            </a:r>
          </a:p>
          <a:p>
            <a:pPr>
              <a:buFontTx/>
              <a:buNone/>
            </a:pPr>
            <a:r>
              <a:rPr lang="en-US" altLang="en-US" sz="2800" dirty="0"/>
              <a:t>Optional: (but may be very helpful)</a:t>
            </a:r>
          </a:p>
          <a:p>
            <a:pPr lvl="1"/>
            <a:r>
              <a:rPr lang="en-US" altLang="en-US" sz="2800" dirty="0"/>
              <a:t>Veterinarian</a:t>
            </a:r>
          </a:p>
          <a:p>
            <a:pPr lvl="1"/>
            <a:r>
              <a:rPr lang="en-US" altLang="en-US" sz="2800" dirty="0"/>
              <a:t>Facility manager, supervisors</a:t>
            </a:r>
          </a:p>
          <a:p>
            <a:pPr lvl="1"/>
            <a:r>
              <a:rPr lang="en-US" altLang="en-US" sz="2800" dirty="0"/>
              <a:t>IACUC/PAM administrative staff</a:t>
            </a:r>
          </a:p>
          <a:p>
            <a:pPr lvl="1"/>
            <a:r>
              <a:rPr lang="en-US" altLang="en-US" sz="2800" dirty="0"/>
              <a:t>Others:</a:t>
            </a:r>
          </a:p>
          <a:p>
            <a:pPr lvl="2"/>
            <a:r>
              <a:rPr lang="en-US" altLang="en-US" sz="2400" dirty="0"/>
              <a:t>Health and </a:t>
            </a:r>
            <a:r>
              <a:rPr lang="en-US" altLang="en-US" sz="2400" dirty="0" smtClean="0"/>
              <a:t>safety </a:t>
            </a:r>
            <a:r>
              <a:rPr lang="en-US" altLang="en-US" sz="2400" dirty="0"/>
              <a:t>officer</a:t>
            </a:r>
          </a:p>
          <a:p>
            <a:pPr lvl="2"/>
            <a:r>
              <a:rPr lang="en-US" altLang="en-US" sz="2400" dirty="0"/>
              <a:t>Facility maintenance representative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Inspection Team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77334" y="1584960"/>
            <a:ext cx="8969586" cy="527304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Prepare the Investigators</a:t>
            </a:r>
          </a:p>
          <a:p>
            <a:pPr lvl="1"/>
            <a:r>
              <a:rPr lang="en-US" altLang="en-US" sz="2400" dirty="0"/>
              <a:t>Email notification of inspection date and time (optional)</a:t>
            </a:r>
          </a:p>
          <a:p>
            <a:pPr lvl="1"/>
            <a:r>
              <a:rPr lang="en-US" altLang="en-US" sz="2400" dirty="0"/>
              <a:t>Information about facility inspection</a:t>
            </a:r>
          </a:p>
          <a:p>
            <a:r>
              <a:rPr lang="en-US" altLang="en-US" sz="2800" dirty="0"/>
              <a:t>Copy of last inspection report </a:t>
            </a:r>
          </a:p>
          <a:p>
            <a:r>
              <a:rPr lang="en-US" altLang="en-US" sz="2800" dirty="0"/>
              <a:t>List of active protocols (if inspecting PI </a:t>
            </a:r>
            <a:r>
              <a:rPr lang="en-US" altLang="en-US" sz="2800" dirty="0" smtClean="0"/>
              <a:t>care </a:t>
            </a:r>
            <a:r>
              <a:rPr lang="en-US" altLang="en-US" sz="2800" dirty="0"/>
              <a:t>or  satellite facilities) </a:t>
            </a:r>
          </a:p>
          <a:p>
            <a:r>
              <a:rPr lang="en-US" altLang="en-US" sz="2800" dirty="0"/>
              <a:t>Inspection route plan or map - facilities, PI labs</a:t>
            </a:r>
          </a:p>
          <a:p>
            <a:r>
              <a:rPr lang="en-US" altLang="en-US" sz="2800" dirty="0"/>
              <a:t>Checklist – 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“Occupational Health and Safety in the Care of Laboratory Animals”&#10;“Biosafety in Microbiological and Biomedical Laboratories”&#10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365" y="3048000"/>
            <a:ext cx="4038600" cy="3810000"/>
          </a:xfrm>
          <a:prstGeom prst="rect">
            <a:avLst/>
          </a:prstGeom>
          <a:noFill/>
        </p:spPr>
      </p:pic>
      <p:pic>
        <p:nvPicPr>
          <p:cNvPr id="8" name="Picture 7" descr="Guide for the Care and Use of Laboratory Animal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0"/>
            <a:ext cx="1905000" cy="3048000"/>
          </a:xfrm>
          <a:prstGeom prst="rect">
            <a:avLst/>
          </a:prstGeom>
        </p:spPr>
      </p:pic>
      <p:pic>
        <p:nvPicPr>
          <p:cNvPr id="7" name="Picture 6" descr="Animal Welfare Act and Regula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"/>
            <a:ext cx="2097088" cy="304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1435" y="1324302"/>
            <a:ext cx="7457090" cy="5391807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Animal </a:t>
            </a:r>
            <a:r>
              <a:rPr lang="en-US" sz="2400" dirty="0">
                <a:solidFill>
                  <a:prstClr val="black"/>
                </a:solidFill>
              </a:rPr>
              <a:t>Welfare </a:t>
            </a:r>
            <a:r>
              <a:rPr lang="en-US" sz="2400" dirty="0" smtClean="0">
                <a:solidFill>
                  <a:prstClr val="black"/>
                </a:solidFill>
              </a:rPr>
              <a:t>Act and Animal Welfare Regulations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Guide </a:t>
            </a:r>
            <a:r>
              <a:rPr lang="en-US" sz="2400" dirty="0">
                <a:solidFill>
                  <a:prstClr val="black"/>
                </a:solidFill>
              </a:rPr>
              <a:t>for the Care and Use of Laboratory </a:t>
            </a:r>
            <a:r>
              <a:rPr lang="en-US" sz="2400" dirty="0" smtClean="0">
                <a:solidFill>
                  <a:prstClr val="black"/>
                </a:solidFill>
              </a:rPr>
              <a:t>Animals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Guide for the Care and Use of Agricultural </a:t>
            </a:r>
            <a:r>
              <a:rPr lang="en-US" sz="2400" dirty="0" smtClean="0">
                <a:solidFill>
                  <a:prstClr val="black"/>
                </a:solidFill>
              </a:rPr>
              <a:t>Animals in Research and Teaching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OLAW Guidelines for Oversight of Animal Activities in Satellite Facilities, Study Areas, Laboratories and Special Procedure Areas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Other references:  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Occupational </a:t>
            </a:r>
            <a:r>
              <a:rPr lang="en-US" sz="2400" dirty="0">
                <a:solidFill>
                  <a:prstClr val="black"/>
                </a:solidFill>
              </a:rPr>
              <a:t>Health and Safety in the Care of Laboratory </a:t>
            </a:r>
            <a:r>
              <a:rPr lang="en-US" sz="2400" dirty="0" smtClean="0">
                <a:solidFill>
                  <a:prstClr val="black"/>
                </a:solidFill>
              </a:rPr>
              <a:t>Animals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Biosafety </a:t>
            </a:r>
            <a:r>
              <a:rPr lang="en-US" sz="2400" dirty="0">
                <a:solidFill>
                  <a:prstClr val="black"/>
                </a:solidFill>
              </a:rPr>
              <a:t>in Microbiological and Biomedical </a:t>
            </a:r>
            <a:r>
              <a:rPr lang="en-US" sz="2400" dirty="0" smtClean="0">
                <a:solidFill>
                  <a:prstClr val="black"/>
                </a:solidFill>
              </a:rPr>
              <a:t>Laboratories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434" y="386081"/>
            <a:ext cx="8868821" cy="938222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Team </a:t>
            </a:r>
            <a:r>
              <a:rPr lang="en-US" altLang="en-US" dirty="0" smtClean="0">
                <a:solidFill>
                  <a:schemeClr val="accent2"/>
                </a:solidFill>
              </a:rPr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Think </a:t>
            </a:r>
            <a:r>
              <a:rPr lang="en-US" sz="4400" dirty="0" smtClean="0">
                <a:solidFill>
                  <a:schemeClr val="accent2"/>
                </a:solidFill>
              </a:rPr>
              <a:t>- </a:t>
            </a:r>
            <a:r>
              <a:rPr lang="en-US" sz="4400" dirty="0">
                <a:solidFill>
                  <a:schemeClr val="accent2"/>
                </a:solidFill>
              </a:rPr>
              <a:t>Pair - Share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1240" y="2072640"/>
            <a:ext cx="8234680" cy="4114800"/>
          </a:xfrm>
        </p:spPr>
        <p:txBody>
          <a:bodyPr>
            <a:normAutofit/>
          </a:bodyPr>
          <a:lstStyle/>
          <a:p>
            <a:r>
              <a:rPr lang="en-US" sz="3600" dirty="0"/>
              <a:t>What are you being asked to do?</a:t>
            </a:r>
          </a:p>
          <a:p>
            <a:r>
              <a:rPr lang="en-US" sz="3600" dirty="0"/>
              <a:t>Why are you being asked to do this?</a:t>
            </a:r>
          </a:p>
        </p:txBody>
      </p:sp>
    </p:spTree>
    <p:extLst>
      <p:ext uri="{BB962C8B-B14F-4D97-AF65-F5344CB8AC3E}">
        <p14:creationId xmlns:p14="http://schemas.microsoft.com/office/powerpoint/2010/main" val="3390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0.xml><?xml version="1.0" encoding="utf-8"?>
<a:theme xmlns:a="http://schemas.openxmlformats.org/drawingml/2006/main" name="1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1.xml><?xml version="1.0" encoding="utf-8"?>
<a:theme xmlns:a="http://schemas.openxmlformats.org/drawingml/2006/main" name="1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2.xml><?xml version="1.0" encoding="utf-8"?>
<a:theme xmlns:a="http://schemas.openxmlformats.org/drawingml/2006/main" name="1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3.xml><?xml version="1.0" encoding="utf-8"?>
<a:theme xmlns:a="http://schemas.openxmlformats.org/drawingml/2006/main" name="1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4.xml><?xml version="1.0" encoding="utf-8"?>
<a:theme xmlns:a="http://schemas.openxmlformats.org/drawingml/2006/main" name="1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5.xml><?xml version="1.0" encoding="utf-8"?>
<a:theme xmlns:a="http://schemas.openxmlformats.org/drawingml/2006/main" name="1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6.xml><?xml version="1.0" encoding="utf-8"?>
<a:theme xmlns:a="http://schemas.openxmlformats.org/drawingml/2006/main" name="1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7.xml><?xml version="1.0" encoding="utf-8"?>
<a:theme xmlns:a="http://schemas.openxmlformats.org/drawingml/2006/main" name="18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8.xml><?xml version="1.0" encoding="utf-8"?>
<a:theme xmlns:a="http://schemas.openxmlformats.org/drawingml/2006/main" name="19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9.xml><?xml version="1.0" encoding="utf-8"?>
<a:theme xmlns:a="http://schemas.openxmlformats.org/drawingml/2006/main" name="20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0.xml><?xml version="1.0" encoding="utf-8"?>
<a:theme xmlns:a="http://schemas.openxmlformats.org/drawingml/2006/main" name="2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1.xml><?xml version="1.0" encoding="utf-8"?>
<a:theme xmlns:a="http://schemas.openxmlformats.org/drawingml/2006/main" name="2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2.xml><?xml version="1.0" encoding="utf-8"?>
<a:theme xmlns:a="http://schemas.openxmlformats.org/drawingml/2006/main" name="2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3.xml><?xml version="1.0" encoding="utf-8"?>
<a:theme xmlns:a="http://schemas.openxmlformats.org/drawingml/2006/main" name="2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4.xml><?xml version="1.0" encoding="utf-8"?>
<a:theme xmlns:a="http://schemas.openxmlformats.org/drawingml/2006/main" name="2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5.xml><?xml version="1.0" encoding="utf-8"?>
<a:theme xmlns:a="http://schemas.openxmlformats.org/drawingml/2006/main" name="2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6.xml><?xml version="1.0" encoding="utf-8"?>
<a:theme xmlns:a="http://schemas.openxmlformats.org/drawingml/2006/main" name="2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9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10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1697</Words>
  <Application>Microsoft Office PowerPoint</Application>
  <PresentationFormat>Widescreen</PresentationFormat>
  <Paragraphs>265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66" baseType="lpstr">
      <vt:lpstr>SimSun</vt:lpstr>
      <vt:lpstr>Arial</vt:lpstr>
      <vt:lpstr>Calibri</vt:lpstr>
      <vt:lpstr>Times New Roman</vt:lpstr>
      <vt:lpstr>Trebuchet MS</vt:lpstr>
      <vt:lpstr>Wingdings 3</vt:lpstr>
      <vt:lpstr>Facet</vt:lpstr>
      <vt:lpstr>1_Facet</vt:lpstr>
      <vt:lpstr>2_Facet</vt:lpstr>
      <vt:lpstr>3_Facet</vt:lpstr>
      <vt:lpstr>4_Facet</vt:lpstr>
      <vt:lpstr>5_Facet</vt:lpstr>
      <vt:lpstr>7_Facet</vt:lpstr>
      <vt:lpstr>9_Facet</vt:lpstr>
      <vt:lpstr>10_Facet</vt:lpstr>
      <vt:lpstr>11_Facet</vt:lpstr>
      <vt:lpstr>12_Facet</vt:lpstr>
      <vt:lpstr>13_Facet</vt:lpstr>
      <vt:lpstr>14_Facet</vt:lpstr>
      <vt:lpstr>15_Facet</vt:lpstr>
      <vt:lpstr>16_Facet</vt:lpstr>
      <vt:lpstr>17_Facet</vt:lpstr>
      <vt:lpstr>18_Facet</vt:lpstr>
      <vt:lpstr>19_Facet</vt:lpstr>
      <vt:lpstr>20_Facet</vt:lpstr>
      <vt:lpstr>21_Facet</vt:lpstr>
      <vt:lpstr>22_Facet</vt:lpstr>
      <vt:lpstr>23_Facet</vt:lpstr>
      <vt:lpstr>24_Facet</vt:lpstr>
      <vt:lpstr>25_Facet</vt:lpstr>
      <vt:lpstr>26_Facet</vt:lpstr>
      <vt:lpstr>27_Facet</vt:lpstr>
      <vt:lpstr>Acrobat Document</vt:lpstr>
      <vt:lpstr>Clip</vt:lpstr>
      <vt:lpstr>Facility Inspection Module IACUC Training </vt:lpstr>
      <vt:lpstr>Goal</vt:lpstr>
      <vt:lpstr>Objectives</vt:lpstr>
      <vt:lpstr>Objective 1:</vt:lpstr>
      <vt:lpstr>Regulations: Facility Inspections of the Animal Care and Use Program</vt:lpstr>
      <vt:lpstr>Participants</vt:lpstr>
      <vt:lpstr>Inspection Team </vt:lpstr>
      <vt:lpstr>Team Tools</vt:lpstr>
      <vt:lpstr>Think - Pair - Share</vt:lpstr>
      <vt:lpstr>Objective 2:</vt:lpstr>
      <vt:lpstr>Start with the animals and work to the walls</vt:lpstr>
      <vt:lpstr>Microenvironment  (Primary Enclosure)</vt:lpstr>
      <vt:lpstr>SHOUT OUT Microenvironment</vt:lpstr>
      <vt:lpstr>Microenvironment (Primary Enclosure)</vt:lpstr>
      <vt:lpstr>Macroenvironment (Secondary Enclosure)</vt:lpstr>
      <vt:lpstr>Virtual Walk Through</vt:lpstr>
      <vt:lpstr>Fish Facility</vt:lpstr>
      <vt:lpstr>Objective 3:</vt:lpstr>
      <vt:lpstr>Deficiencies - Definition</vt:lpstr>
      <vt:lpstr>Microenvironment Pop Quiz:  What is Wrong?</vt:lpstr>
      <vt:lpstr>Microenvironment Pop Quiz:  What is Wrong?</vt:lpstr>
      <vt:lpstr>Objective 4:</vt:lpstr>
      <vt:lpstr>Inspection findings</vt:lpstr>
      <vt:lpstr>Create corrective action plans</vt:lpstr>
      <vt:lpstr>Worksheet</vt:lpstr>
      <vt:lpstr>Facility Inspection Concept Map</vt:lpstr>
      <vt:lpstr>Facility Inspection Concept Map</vt:lpstr>
      <vt:lpstr>Facility Inspection Concept Map</vt:lpstr>
      <vt:lpstr>Final (Summative) Test</vt:lpstr>
      <vt:lpstr>Facility Inspection Report</vt:lpstr>
      <vt:lpstr>For Example: What’s wrong with this picture?</vt:lpstr>
      <vt:lpstr>What have you learned?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ICARE Training Module: Facility Inspection</dc:title>
  <dc:subject>ICARE Training Module: Facility Inspection</dc:subject>
  <dc:creator>ICARE Project</dc:creator>
  <cp:keywords>ICARE Training Module: Facility Inspection</cp:keywords>
  <cp:lastModifiedBy>OLAW</cp:lastModifiedBy>
  <cp:revision>32</cp:revision>
  <dcterms:created xsi:type="dcterms:W3CDTF">2016-07-17T01:13:41Z</dcterms:created>
  <dcterms:modified xsi:type="dcterms:W3CDTF">2017-10-03T21:44:38Z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